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66"/>
    <a:srgbClr val="66FF66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47476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9142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1689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1768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9926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462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615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3973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08971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081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5116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3601D-E92F-401D-B30C-B70800627374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15938-FB6E-4FDD-A082-91F35309D5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472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rnussbaum.com/fries/index.html" TargetMode="External"/><Relationship Id="rId4" Type="http://schemas.openxmlformats.org/officeDocument/2006/relationships/image" Target="../media/image5.pdf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6" Type="http://schemas.openxmlformats.org/officeDocument/2006/relationships/image" Target="../media/image7.pd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531"/>
            <a:ext cx="5105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1611" y="1600200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atin typeface="Juice ITC" pitchFamily="82" charset="0"/>
              </a:rPr>
              <a:t>Gumball Math</a:t>
            </a:r>
            <a:endParaRPr lang="en-US" sz="8000" b="1" dirty="0">
              <a:latin typeface="Juice ITC" pitchFamily="82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15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1000" y="947057"/>
            <a:ext cx="2971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219200" y="18288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945424" y="30099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15144" y="20574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648097" y="29718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629047" y="2321923"/>
            <a:ext cx="2667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62000" y="2286000"/>
            <a:ext cx="2667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828109" y="2400300"/>
            <a:ext cx="2667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61903" y="2590800"/>
            <a:ext cx="2667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08910" y="2971800"/>
            <a:ext cx="2667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212521" y="3200400"/>
            <a:ext cx="266700" cy="3048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0000" y="1413808"/>
            <a:ext cx="45608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prstClr val="black"/>
                </a:solidFill>
                <a:latin typeface="Tempus Sans ITC" pitchFamily="82" charset="0"/>
              </a:rPr>
              <a:t>Kim has 4 blue gumballs. She wanted to have lemon flavored gumballs, so she went out and purchased 6. How many gumballs does she have total?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554411" y="4267200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02211" y="4530179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Black" pitchFamily="34" charset="0"/>
              </a:rPr>
              <a:t>+</a:t>
            </a:r>
            <a:endParaRPr lang="en-US" sz="4400" dirty="0">
              <a:latin typeface="Arial Black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486400" y="4267199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934200" y="459173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=</a:t>
            </a:r>
            <a:endParaRPr lang="en-US" sz="4000" b="1" dirty="0">
              <a:latin typeface="Arial Black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391398" y="4211979"/>
            <a:ext cx="1752602" cy="14673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0791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1000" y="947057"/>
            <a:ext cx="2971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219200" y="1828800"/>
            <a:ext cx="228600" cy="2286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648097" y="2971800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810000" y="1413808"/>
            <a:ext cx="45608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solidFill>
                  <a:prstClr val="black"/>
                </a:solidFill>
                <a:latin typeface="Tempus Sans ITC" pitchFamily="82" charset="0"/>
              </a:rPr>
              <a:t>Sally bought  9 cotton candy flavored </a:t>
            </a:r>
            <a:r>
              <a:rPr lang="en-US" sz="2400" b="1" dirty="0">
                <a:solidFill>
                  <a:prstClr val="black"/>
                </a:solidFill>
                <a:latin typeface="Tempus Sans ITC" pitchFamily="82" charset="0"/>
              </a:rPr>
              <a:t>gumballs. </a:t>
            </a:r>
            <a:r>
              <a:rPr lang="en-US" sz="2400" b="1" dirty="0" smtClean="0">
                <a:solidFill>
                  <a:prstClr val="black"/>
                </a:solidFill>
                <a:latin typeface="Tempus Sans ITC" pitchFamily="82" charset="0"/>
              </a:rPr>
              <a:t>Then she bought 5 black licorice flavored gumballs. </a:t>
            </a:r>
            <a:r>
              <a:rPr lang="en-US" sz="2400" b="1" dirty="0">
                <a:solidFill>
                  <a:prstClr val="black"/>
                </a:solidFill>
                <a:latin typeface="Tempus Sans ITC" pitchFamily="82" charset="0"/>
              </a:rPr>
              <a:t>How many gumballs does she have total?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554411" y="4267200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02211" y="4530179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Black" pitchFamily="34" charset="0"/>
              </a:rPr>
              <a:t>+</a:t>
            </a:r>
            <a:endParaRPr lang="en-US" sz="4400" dirty="0">
              <a:latin typeface="Arial Black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486400" y="4267199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934200" y="459173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=</a:t>
            </a:r>
            <a:endParaRPr lang="en-US" sz="4000" b="1" dirty="0">
              <a:latin typeface="Arial Black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391398" y="4211979"/>
            <a:ext cx="1752602" cy="14673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62000" y="2417717"/>
            <a:ext cx="228600" cy="2286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0" y="2133600"/>
            <a:ext cx="228600" cy="2286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552700" y="2126401"/>
            <a:ext cx="228600" cy="2286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438400" y="2743200"/>
            <a:ext cx="228600" cy="2286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219200" y="3184071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58340" y="2417717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95400" y="2619103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080260" y="1943100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186940" y="3184071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965960" y="2847703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664425" y="3298371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611085" y="1678577"/>
            <a:ext cx="228600" cy="228600"/>
          </a:xfrm>
          <a:prstGeom prst="ellipse">
            <a:avLst/>
          </a:prstGeom>
          <a:solidFill>
            <a:srgbClr val="FF0066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563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75360"/>
            <a:ext cx="2971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1524000" y="2133600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Stephanie\AppData\Local\Microsoft\Windows\Temporary Internet Files\Content.IE5\EUU3RAGG\MM90028389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76200" y="3783934"/>
            <a:ext cx="2286000" cy="3100192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2509157" y="2461260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672046" y="2781300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429000" y="2350226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032363" y="3042557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048000" y="3009900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flipV="1">
            <a:off x="2585357" y="5007444"/>
            <a:ext cx="304800" cy="30483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095500" y="2072640"/>
            <a:ext cx="228600" cy="228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960914" y="1975757"/>
            <a:ext cx="228600" cy="228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492828" y="3048000"/>
            <a:ext cx="228600" cy="228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350623" y="2689860"/>
            <a:ext cx="206828" cy="2362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419600" y="1207822"/>
            <a:ext cx="45608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 smtClean="0">
                <a:solidFill>
                  <a:prstClr val="black"/>
                </a:solidFill>
                <a:latin typeface="Tempus Sans ITC" pitchFamily="82" charset="0"/>
              </a:rPr>
              <a:t>Jimmy </a:t>
            </a:r>
            <a:r>
              <a:rPr lang="en-US" sz="2400" b="1" dirty="0">
                <a:solidFill>
                  <a:prstClr val="black"/>
                </a:solidFill>
                <a:latin typeface="Tempus Sans ITC" pitchFamily="82" charset="0"/>
              </a:rPr>
              <a:t>has </a:t>
            </a:r>
            <a:r>
              <a:rPr lang="en-US" sz="2400" b="1" dirty="0" smtClean="0">
                <a:solidFill>
                  <a:prstClr val="black"/>
                </a:solidFill>
                <a:latin typeface="Tempus Sans ITC" pitchFamily="82" charset="0"/>
              </a:rPr>
              <a:t>11 gumballs</a:t>
            </a:r>
            <a:r>
              <a:rPr lang="en-US" sz="2400" b="1" dirty="0">
                <a:solidFill>
                  <a:prstClr val="black"/>
                </a:solidFill>
                <a:latin typeface="Tempus Sans ITC" pitchFamily="82" charset="0"/>
              </a:rPr>
              <a:t>. </a:t>
            </a:r>
            <a:r>
              <a:rPr lang="en-US" sz="2400" b="1" dirty="0" smtClean="0">
                <a:solidFill>
                  <a:prstClr val="black"/>
                </a:solidFill>
                <a:latin typeface="Tempus Sans ITC" pitchFamily="82" charset="0"/>
              </a:rPr>
              <a:t>He gives 2 to his friends. How </a:t>
            </a:r>
            <a:r>
              <a:rPr lang="en-US" sz="2400" b="1" dirty="0">
                <a:solidFill>
                  <a:prstClr val="black"/>
                </a:solidFill>
                <a:latin typeface="Tempus Sans ITC" pitchFamily="82" charset="0"/>
              </a:rPr>
              <a:t>many gumballs does </a:t>
            </a:r>
            <a:r>
              <a:rPr lang="en-US" sz="2400" b="1" dirty="0" smtClean="0">
                <a:solidFill>
                  <a:prstClr val="black"/>
                </a:solidFill>
                <a:latin typeface="Tempus Sans ITC" pitchFamily="82" charset="0"/>
              </a:rPr>
              <a:t>he have left?</a:t>
            </a:r>
            <a:endParaRPr lang="en-US" sz="2400" b="1" dirty="0">
              <a:solidFill>
                <a:prstClr val="black"/>
              </a:solidFill>
              <a:latin typeface="Tempus Sans ITC" pitchFamily="82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955869" y="3424642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743303" y="3424646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7696200" y="3424646"/>
            <a:ext cx="14478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410200" y="3687621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 Black" pitchFamily="34" charset="0"/>
              </a:rPr>
              <a:t>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23611" y="3687622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Black" pitchFamily="34" charset="0"/>
              </a:rPr>
              <a:t>=</a:t>
            </a:r>
            <a:endParaRPr lang="en-US" sz="4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77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457200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Black"/>
              </a:rPr>
              <a:t>Write your own math problem to share to the class… </a:t>
            </a:r>
            <a:endParaRPr lang="en-US" sz="2000" dirty="0">
              <a:latin typeface="Arial Black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483294"/>
            <a:ext cx="1371600" cy="12269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4904710"/>
            <a:ext cx="1447800" cy="19532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819400" y="5105400"/>
            <a:ext cx="1968500" cy="1511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867400" y="4876800"/>
            <a:ext cx="1013390" cy="18494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62200" y="41910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8"/>
              </a:rPr>
              <a:t>http://www.mrnussbaum.com/fries/index.html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7432"/>
            <a:ext cx="2901885" cy="487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70272946"/>
              </p:ext>
            </p:extLst>
          </p:nvPr>
        </p:nvGraphicFramePr>
        <p:xfrm>
          <a:off x="4282440" y="192269"/>
          <a:ext cx="3733800" cy="29717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393549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21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91000" y="3125015"/>
            <a:ext cx="4267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How many red?</a:t>
            </a:r>
            <a:endParaRPr lang="en-US" sz="1100" dirty="0" smtClean="0"/>
          </a:p>
          <a:p>
            <a:r>
              <a:rPr lang="en-US" sz="800" dirty="0" smtClean="0"/>
              <a:t> </a:t>
            </a:r>
          </a:p>
          <a:p>
            <a:r>
              <a:rPr lang="en-US" sz="3200" dirty="0" smtClean="0"/>
              <a:t>How many orange?</a:t>
            </a:r>
          </a:p>
          <a:p>
            <a:endParaRPr lang="en-US" sz="800" dirty="0" smtClean="0"/>
          </a:p>
          <a:p>
            <a:r>
              <a:rPr lang="en-US" sz="3200" dirty="0" smtClean="0"/>
              <a:t>How many yellow?</a:t>
            </a:r>
          </a:p>
          <a:p>
            <a:endParaRPr lang="en-US" sz="800" dirty="0" smtClean="0"/>
          </a:p>
          <a:p>
            <a:r>
              <a:rPr lang="en-US" sz="3200" dirty="0" smtClean="0"/>
              <a:t>How many green?</a:t>
            </a:r>
          </a:p>
          <a:p>
            <a:endParaRPr lang="en-US" sz="800" dirty="0" smtClean="0"/>
          </a:p>
          <a:p>
            <a:r>
              <a:rPr lang="en-US" sz="3200" dirty="0" smtClean="0"/>
              <a:t>How many blue?</a:t>
            </a:r>
          </a:p>
          <a:p>
            <a:endParaRPr lang="en-US" sz="800" dirty="0" smtClean="0"/>
          </a:p>
          <a:p>
            <a:r>
              <a:rPr lang="en-US" sz="3200" dirty="0" smtClean="0"/>
              <a:t>How many purple?</a:t>
            </a:r>
            <a:endParaRPr lang="en-US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6915149" y="3223860"/>
            <a:ext cx="490946" cy="4080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82840" y="3732694"/>
            <a:ext cx="533400" cy="5265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7456714" y="4377978"/>
            <a:ext cx="533400" cy="5265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353300" y="4974241"/>
            <a:ext cx="533400" cy="5265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045234" y="5550075"/>
            <a:ext cx="533400" cy="5265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7395754" y="6260961"/>
            <a:ext cx="533400" cy="5265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87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709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 and Subtraction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69602444"/>
              </p:ext>
            </p:extLst>
          </p:nvPr>
        </p:nvGraphicFramePr>
        <p:xfrm>
          <a:off x="228600" y="685800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33400" y="3090071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3059576"/>
              </p:ext>
            </p:extLst>
          </p:nvPr>
        </p:nvGraphicFramePr>
        <p:xfrm>
          <a:off x="2209800" y="698817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30480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8       1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30480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5+2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0" y="15240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Black" pitchFamily="34" charset="0"/>
              </a:rPr>
              <a:t>=</a:t>
            </a:r>
            <a:endParaRPr lang="en-US" sz="2000" b="1" dirty="0">
              <a:latin typeface="Arial Black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0659" y="313400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=</a:t>
            </a:r>
            <a:endParaRPr lang="en-US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56798513"/>
              </p:ext>
            </p:extLst>
          </p:nvPr>
        </p:nvGraphicFramePr>
        <p:xfrm>
          <a:off x="5410200" y="632172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70600305"/>
              </p:ext>
            </p:extLst>
          </p:nvPr>
        </p:nvGraphicFramePr>
        <p:xfrm>
          <a:off x="7315200" y="632172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705600" y="1476345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 Black" pitchFamily="34" charset="0"/>
              </a:rPr>
              <a:t>=</a:t>
            </a:r>
            <a:endParaRPr lang="en-US" sz="2000" b="1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68537" y="2984471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         5    =         6-1</a:t>
            </a:r>
            <a:endParaRPr 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5715000" y="3048000"/>
            <a:ext cx="533400" cy="43721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79970513"/>
              </p:ext>
            </p:extLst>
          </p:nvPr>
        </p:nvGraphicFramePr>
        <p:xfrm>
          <a:off x="466090" y="3810000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0441270"/>
              </p:ext>
            </p:extLst>
          </p:nvPr>
        </p:nvGraphicFramePr>
        <p:xfrm>
          <a:off x="2294890" y="3810000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66"/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81000" y="60960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          2      =        6+0</a:t>
            </a:r>
            <a:endParaRPr lang="en-US" sz="2400" dirty="0"/>
          </a:p>
        </p:txBody>
      </p:sp>
      <p:sp>
        <p:nvSpPr>
          <p:cNvPr id="19" name="Oval 18"/>
          <p:cNvSpPr/>
          <p:nvPr/>
        </p:nvSpPr>
        <p:spPr>
          <a:xfrm>
            <a:off x="695597" y="6096000"/>
            <a:ext cx="533400" cy="43721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657600" y="3632775"/>
            <a:ext cx="1676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Challenge:</a:t>
            </a:r>
          </a:p>
          <a:p>
            <a:r>
              <a:rPr lang="en-US" sz="1200" dirty="0" smtClean="0"/>
              <a:t>Greater or less than…</a:t>
            </a:r>
            <a:endParaRPr lang="en-US" sz="12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51575110"/>
              </p:ext>
            </p:extLst>
          </p:nvPr>
        </p:nvGraphicFramePr>
        <p:xfrm>
          <a:off x="5457190" y="3720660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3622176"/>
              </p:ext>
            </p:extLst>
          </p:nvPr>
        </p:nvGraphicFramePr>
        <p:xfrm>
          <a:off x="7391400" y="3692357"/>
          <a:ext cx="1049020" cy="2183765"/>
        </p:xfrm>
        <a:graphic>
          <a:graphicData uri="http://schemas.openxmlformats.org/drawingml/2006/table">
            <a:tbl>
              <a:tblPr firstRow="1" firstCol="1" bandRow="1"/>
              <a:tblGrid>
                <a:gridCol w="524510"/>
                <a:gridCol w="524510"/>
              </a:tblGrid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" name="Oval 23"/>
          <p:cNvSpPr/>
          <p:nvPr/>
        </p:nvSpPr>
        <p:spPr>
          <a:xfrm>
            <a:off x="6609805" y="4343400"/>
            <a:ext cx="698863" cy="665815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190308" y="5992578"/>
            <a:ext cx="3746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10+8                  7+9</a:t>
            </a:r>
            <a:endParaRPr lang="en-US" sz="2800" dirty="0"/>
          </a:p>
        </p:txBody>
      </p:sp>
      <p:sp>
        <p:nvSpPr>
          <p:cNvPr id="26" name="Oval 25"/>
          <p:cNvSpPr/>
          <p:nvPr/>
        </p:nvSpPr>
        <p:spPr>
          <a:xfrm>
            <a:off x="6689271" y="6025588"/>
            <a:ext cx="619398" cy="507627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092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udy-skills-for-all-ages.com/image-files/multiplication_table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"/>
            <a:ext cx="7315200" cy="5198026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56388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 68= 42+ ___    2. ___+ 58= 74    3. 80+___= 100</a:t>
            </a:r>
            <a:endParaRPr lang="en-US" sz="28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5015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272</Words>
  <Application>Microsoft Macintosh PowerPoint</Application>
  <PresentationFormat>On-screen Show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Stern</dc:creator>
  <cp:lastModifiedBy>Your Username</cp:lastModifiedBy>
  <cp:revision>8</cp:revision>
  <dcterms:created xsi:type="dcterms:W3CDTF">2010-10-06T13:25:26Z</dcterms:created>
  <dcterms:modified xsi:type="dcterms:W3CDTF">2010-10-06T13:25:35Z</dcterms:modified>
</cp:coreProperties>
</file>